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4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86" r:id="rId12"/>
    <p:sldId id="276" r:id="rId13"/>
    <p:sldId id="287" r:id="rId14"/>
    <p:sldId id="278" r:id="rId15"/>
    <p:sldId id="280" r:id="rId16"/>
    <p:sldId id="269" r:id="rId17"/>
    <p:sldId id="281" r:id="rId18"/>
    <p:sldId id="288" r:id="rId19"/>
    <p:sldId id="270" r:id="rId20"/>
    <p:sldId id="284" r:id="rId21"/>
    <p:sldId id="272" r:id="rId22"/>
    <p:sldId id="28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2771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3C6F798-CB55-47B4-A5FB-FE545AD1AD68}"/>
              </a:ext>
            </a:extLst>
          </p:cNvPr>
          <p:cNvSpPr/>
          <p:nvPr/>
        </p:nvSpPr>
        <p:spPr>
          <a:xfrm>
            <a:off x="1242060" y="1612409"/>
            <a:ext cx="10393680" cy="483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4800" i="1" kern="18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“Adeus, ano velho! Feliz ano novo!</a:t>
            </a:r>
            <a:endParaRPr lang="pt-BR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4800" i="1" kern="18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tudo se realize, No ano que vai nascer!</a:t>
            </a:r>
            <a:endParaRPr lang="pt-BR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4800" i="1" kern="18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Muito dinheiro no bolso, Saúde pra dar e vender!”</a:t>
            </a:r>
            <a:endParaRPr lang="pt-B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40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A05593B3-5D74-4234-8B0E-0915297C49FC}"/>
              </a:ext>
            </a:extLst>
          </p:cNvPr>
          <p:cNvSpPr/>
          <p:nvPr/>
        </p:nvSpPr>
        <p:spPr>
          <a:xfrm>
            <a:off x="1219200" y="1897751"/>
            <a:ext cx="9982200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"/>
            </a:pPr>
            <a:r>
              <a:rPr lang="pt-BR" sz="6000" kern="1800" dirty="0">
                <a:solidFill>
                  <a:schemeClr val="accent3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que desejamos tanto essas coisas?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"/>
            </a:pPr>
            <a:r>
              <a:rPr lang="pt-BR" sz="6000" kern="1800" dirty="0">
                <a:solidFill>
                  <a:schemeClr val="accent3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que buscamos tanto essas coisas? </a:t>
            </a:r>
            <a:endParaRPr lang="pt-BR" sz="6000" dirty="0">
              <a:solidFill>
                <a:schemeClr val="accent3">
                  <a:lumMod val="40000"/>
                  <a:lumOff val="6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40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1242060" y="2573727"/>
            <a:ext cx="10393680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8000" kern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Crônicas 26.1-5, 16</a:t>
            </a:r>
            <a:endParaRPr lang="pt-BR" sz="8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55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899160" y="1636467"/>
            <a:ext cx="10393680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kern="1800" dirty="0">
                <a:solidFill>
                  <a:srgbClr val="FFFF00"/>
                </a:solidFill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Quando as conquistas não exaltam o Senhor, elas se tornam ruínas para o transgressor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C0CBE67-789D-4AC2-B968-5EDB3F06096C}"/>
              </a:ext>
            </a:extLst>
          </p:cNvPr>
          <p:cNvSpPr/>
          <p:nvPr/>
        </p:nvSpPr>
        <p:spPr>
          <a:xfrm>
            <a:off x="6479179" y="228621"/>
            <a:ext cx="4079963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resiste aos soberbos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92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4698F88-6F4A-4AC9-88B8-28115AB95B6C}"/>
              </a:ext>
            </a:extLst>
          </p:cNvPr>
          <p:cNvSpPr/>
          <p:nvPr/>
        </p:nvSpPr>
        <p:spPr>
          <a:xfrm>
            <a:off x="3954832" y="1496854"/>
            <a:ext cx="8237168" cy="4307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t-BR" sz="3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Reinou em Judá, entre 792 e 740 a.C. </a:t>
            </a: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t-BR" sz="3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 foi filho e sucessor de Amazias </a:t>
            </a: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t-BR" sz="3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 também é chamado de Azarias (2Rs 14:21; 15:1,6-8; 1Cr 3:12).</a:t>
            </a: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t-BR" sz="3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profetas que foram contemporâneos de </a:t>
            </a:r>
            <a:r>
              <a:rPr lang="pt-BR" sz="3200" dirty="0" err="1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Uzias</a:t>
            </a:r>
            <a:r>
              <a:rPr lang="pt-BR" sz="3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foram Isaías, Amós e Oséias (</a:t>
            </a:r>
            <a:r>
              <a:rPr lang="pt-BR" sz="3200" dirty="0" err="1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pt-BR" sz="3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1:1; Os 1:1; </a:t>
            </a:r>
            <a:r>
              <a:rPr lang="pt-BR" sz="3200" dirty="0" err="1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r>
              <a:rPr lang="pt-BR" sz="3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1:1).</a:t>
            </a: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agem relacionada">
            <a:extLst>
              <a:ext uri="{FF2B5EF4-FFF2-40B4-BE49-F238E27FC236}">
                <a16:creationId xmlns:a16="http://schemas.microsoft.com/office/drawing/2014/main" id="{4011161E-87B1-4EAB-A8C8-77BA4299F8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3" r="31166"/>
          <a:stretch/>
        </p:blipFill>
        <p:spPr bwMode="auto">
          <a:xfrm>
            <a:off x="617220" y="1496854"/>
            <a:ext cx="3337612" cy="3864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66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1ADA7-AD7A-4544-99D7-850EED685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901533"/>
            <a:ext cx="11506200" cy="1293028"/>
          </a:xfrm>
        </p:spPr>
        <p:txBody>
          <a:bodyPr>
            <a:normAutofit/>
          </a:bodyPr>
          <a:lstStyle/>
          <a:p>
            <a:r>
              <a:rPr lang="pt-BR" b="1" u="sng" dirty="0">
                <a:solidFill>
                  <a:srgbClr val="FFFF00"/>
                </a:solidFill>
              </a:rPr>
              <a:t>2C</a:t>
            </a:r>
            <a:r>
              <a:rPr lang="pt-BR" b="1" u="sng" cap="none" dirty="0">
                <a:solidFill>
                  <a:srgbClr val="FFFF00"/>
                </a:solidFill>
              </a:rPr>
              <a:t>ron</a:t>
            </a:r>
            <a:r>
              <a:rPr lang="pt-BR" b="1" u="sng" dirty="0">
                <a:solidFill>
                  <a:srgbClr val="FFFF00"/>
                </a:solidFill>
              </a:rPr>
              <a:t> 26.1-5 </a:t>
            </a:r>
            <a:r>
              <a:rPr lang="pt-BR" b="1" u="sng" dirty="0"/>
              <a:t>– </a:t>
            </a:r>
            <a:r>
              <a:rPr lang="pt-BR" b="1" u="sng" cap="none" dirty="0">
                <a:latin typeface="Segoe Print" panose="02000600000000000000" pitchFamily="2" charset="0"/>
              </a:rPr>
              <a:t>Deus </a:t>
            </a:r>
            <a:r>
              <a:rPr lang="pt-BR" b="1" u="sng" cap="none" dirty="0" err="1">
                <a:latin typeface="Segoe Print" panose="02000600000000000000" pitchFamily="2" charset="0"/>
              </a:rPr>
              <a:t>entrozina</a:t>
            </a:r>
            <a:r>
              <a:rPr lang="pt-BR" b="1" u="sng" cap="none" dirty="0">
                <a:latin typeface="Segoe Print" panose="02000600000000000000" pitchFamily="2" charset="0"/>
              </a:rPr>
              <a:t> </a:t>
            </a:r>
            <a:r>
              <a:rPr lang="pt-BR" b="1" u="sng" cap="none" dirty="0" err="1">
                <a:latin typeface="Segoe Print" panose="02000600000000000000" pitchFamily="2" charset="0"/>
              </a:rPr>
              <a:t>Uzias</a:t>
            </a:r>
            <a:r>
              <a:rPr lang="pt-BR" b="1" u="sng" cap="none" dirty="0">
                <a:latin typeface="Segoe Print" panose="02000600000000000000" pitchFamily="2" charset="0"/>
              </a:rPr>
              <a:t> e o faz prosperar</a:t>
            </a:r>
            <a:endParaRPr lang="pt-BR" dirty="0">
              <a:latin typeface="Segoe Print" panose="02000600000000000000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6A61149-9104-4450-AC9F-1DF5FF099B9B}"/>
              </a:ext>
            </a:extLst>
          </p:cNvPr>
          <p:cNvSpPr/>
          <p:nvPr/>
        </p:nvSpPr>
        <p:spPr>
          <a:xfrm>
            <a:off x="510540" y="2448841"/>
            <a:ext cx="11193780" cy="3385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1- Coroado aos 16 anos</a:t>
            </a:r>
            <a:endParaRPr lang="pt-BR" sz="2800" dirty="0">
              <a:solidFill>
                <a:schemeClr val="accent2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2- Restituiu </a:t>
            </a:r>
            <a:r>
              <a:rPr lang="pt-BR" sz="2800" kern="18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Elate</a:t>
            </a:r>
            <a:r>
              <a:rPr lang="pt-BR" sz="28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Judá</a:t>
            </a:r>
            <a:endParaRPr lang="pt-BR" sz="2800" dirty="0">
              <a:solidFill>
                <a:schemeClr val="accent2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3- Reinou durante 52 anos em Jerusalém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4- Ele fez o que era reto perante o Senhor, comparado ao seu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pai Amazias</a:t>
            </a:r>
            <a:endParaRPr lang="pt-BR" sz="2800" dirty="0">
              <a:solidFill>
                <a:schemeClr val="accent2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8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5- Ele decidiu buscar a Deus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8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5b- </a:t>
            </a:r>
            <a:r>
              <a:rPr lang="pt-BR" sz="3200" b="1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Deus o fez prosperar</a:t>
            </a:r>
            <a:endParaRPr lang="pt-BR" sz="3200" b="1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76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1ADA7-AD7A-4544-99D7-850EED685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80" y="901533"/>
            <a:ext cx="9265920" cy="1293028"/>
          </a:xfrm>
        </p:spPr>
        <p:txBody>
          <a:bodyPr>
            <a:normAutofit/>
          </a:bodyPr>
          <a:lstStyle/>
          <a:p>
            <a:r>
              <a:rPr lang="pt-BR" b="1" u="sng" dirty="0">
                <a:solidFill>
                  <a:srgbClr val="FFFF00"/>
                </a:solidFill>
              </a:rPr>
              <a:t>2C</a:t>
            </a:r>
            <a:r>
              <a:rPr lang="pt-BR" b="1" u="sng" cap="none" dirty="0">
                <a:solidFill>
                  <a:srgbClr val="FFFF00"/>
                </a:solidFill>
              </a:rPr>
              <a:t>ron</a:t>
            </a:r>
            <a:r>
              <a:rPr lang="pt-BR" b="1" u="sng" dirty="0">
                <a:solidFill>
                  <a:srgbClr val="FFFF00"/>
                </a:solidFill>
              </a:rPr>
              <a:t> 26.6-15 </a:t>
            </a:r>
            <a:r>
              <a:rPr lang="pt-BR" b="1" u="sng" dirty="0"/>
              <a:t>– </a:t>
            </a:r>
            <a:r>
              <a:rPr lang="pt-BR" u="sng" cap="none" dirty="0">
                <a:latin typeface="Segoe Print" panose="02000600000000000000" pitchFamily="2" charset="0"/>
              </a:rPr>
              <a:t>Deus ajuda </a:t>
            </a:r>
            <a:r>
              <a:rPr lang="pt-BR" u="sng" cap="none" dirty="0" err="1">
                <a:latin typeface="Segoe Print" panose="02000600000000000000" pitchFamily="2" charset="0"/>
              </a:rPr>
              <a:t>Uzias</a:t>
            </a:r>
            <a:r>
              <a:rPr lang="pt-BR" u="sng" cap="none" dirty="0">
                <a:latin typeface="Segoe Print" panose="02000600000000000000" pitchFamily="2" charset="0"/>
              </a:rPr>
              <a:t> a se tornar poderoso</a:t>
            </a:r>
            <a:endParaRPr lang="pt-BR" dirty="0">
              <a:latin typeface="Segoe Print" panose="02000600000000000000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6A61149-9104-4450-AC9F-1DF5FF099B9B}"/>
              </a:ext>
            </a:extLst>
          </p:cNvPr>
          <p:cNvSpPr/>
          <p:nvPr/>
        </p:nvSpPr>
        <p:spPr>
          <a:xfrm>
            <a:off x="510540" y="2448841"/>
            <a:ext cx="11193780" cy="4175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6- Guerreou contra os filisteu e edificou cidades em seus territórios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7- </a:t>
            </a:r>
            <a:r>
              <a:rPr lang="pt-BR" sz="3200" b="1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Deus o ajudou</a:t>
            </a:r>
            <a:r>
              <a:rPr lang="pt-BR" sz="32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contra os filisteus e arábios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8- Sua fama chegou ao Egito e recebeu presentes dos </a:t>
            </a:r>
            <a:r>
              <a:rPr lang="pt-BR" sz="2400" kern="18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amonitas</a:t>
            </a:r>
            <a:endParaRPr lang="pt-BR" sz="2400" kern="1800" dirty="0">
              <a:solidFill>
                <a:schemeClr val="accent2">
                  <a:lumMod val="20000"/>
                  <a:lumOff val="80000"/>
                </a:schemeClr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9- Edificou torres em Jerusalém e fortificou suas portas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10- Edificou torres no deserto, cavou cisternas, cuidou dos campos, por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causa do interesse na agricultura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11-12 – Tinha exercito de homens destros de 2.600 homens valentes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13- Tinha um exército de 307.500 soldados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14-15 – Armou seu exercito com um poder bélico que levou sua fama a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lugares muito distantes</a:t>
            </a:r>
          </a:p>
        </p:txBody>
      </p:sp>
    </p:spTree>
    <p:extLst>
      <p:ext uri="{BB962C8B-B14F-4D97-AF65-F5344CB8AC3E}">
        <p14:creationId xmlns:p14="http://schemas.microsoft.com/office/powerpoint/2010/main" val="21421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1ADA7-AD7A-4544-99D7-850EED685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80" y="901533"/>
            <a:ext cx="9265920" cy="1293028"/>
          </a:xfrm>
        </p:spPr>
        <p:txBody>
          <a:bodyPr>
            <a:normAutofit/>
          </a:bodyPr>
          <a:lstStyle/>
          <a:p>
            <a:r>
              <a:rPr lang="pt-BR" b="1" u="sng" dirty="0">
                <a:solidFill>
                  <a:srgbClr val="FFFF00"/>
                </a:solidFill>
              </a:rPr>
              <a:t>2C</a:t>
            </a:r>
            <a:r>
              <a:rPr lang="pt-BR" b="1" u="sng" cap="none" dirty="0">
                <a:solidFill>
                  <a:srgbClr val="FFFF00"/>
                </a:solidFill>
              </a:rPr>
              <a:t>ron</a:t>
            </a:r>
            <a:r>
              <a:rPr lang="pt-BR" b="1" u="sng" dirty="0">
                <a:solidFill>
                  <a:srgbClr val="FFFF00"/>
                </a:solidFill>
              </a:rPr>
              <a:t> 26.16-19 </a:t>
            </a:r>
            <a:r>
              <a:rPr lang="pt-BR" b="1" u="sng" dirty="0"/>
              <a:t>– </a:t>
            </a:r>
            <a:r>
              <a:rPr lang="pt-BR" u="sng" cap="none" dirty="0" err="1">
                <a:latin typeface="Segoe Print" panose="02000600000000000000" pitchFamily="2" charset="0"/>
              </a:rPr>
              <a:t>Uzias</a:t>
            </a:r>
            <a:r>
              <a:rPr lang="pt-BR" u="sng" cap="none" dirty="0">
                <a:latin typeface="Segoe Print" panose="02000600000000000000" pitchFamily="2" charset="0"/>
              </a:rPr>
              <a:t> tornou-se soberbo -  contra Deus </a:t>
            </a:r>
            <a:endParaRPr lang="pt-BR" dirty="0">
              <a:latin typeface="Segoe Print" panose="02000600000000000000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6A61149-9104-4450-AC9F-1DF5FF099B9B}"/>
              </a:ext>
            </a:extLst>
          </p:cNvPr>
          <p:cNvSpPr/>
          <p:nvPr/>
        </p:nvSpPr>
        <p:spPr>
          <a:xfrm>
            <a:off x="499110" y="5272191"/>
            <a:ext cx="11193780" cy="9814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aseline="30000" dirty="0"/>
              <a:t>16</a:t>
            </a:r>
            <a:r>
              <a:rPr lang="pt-BR" dirty="0"/>
              <a:t> Entretanto, depois que </a:t>
            </a:r>
            <a:r>
              <a:rPr lang="pt-BR" dirty="0" err="1"/>
              <a:t>Uzias</a:t>
            </a:r>
            <a:r>
              <a:rPr lang="pt-BR" dirty="0"/>
              <a:t> se tornou poderoso, </a:t>
            </a:r>
            <a:r>
              <a:rPr lang="pt-BR" dirty="0">
                <a:highlight>
                  <a:srgbClr val="FFFF00"/>
                </a:highlight>
              </a:rPr>
              <a:t>o seu orgulho </a:t>
            </a:r>
            <a:r>
              <a:rPr lang="pt-BR" b="1" u="sng" dirty="0">
                <a:solidFill>
                  <a:srgbClr val="C00000"/>
                </a:solidFill>
              </a:rPr>
              <a:t>provocou a sua queda</a:t>
            </a:r>
            <a:r>
              <a:rPr lang="pt-BR" dirty="0"/>
              <a:t>. Ele foi infiel ao Senhor, ao seu Deus, e entrou no templo do Senhor para queimar incenso no altar de incenso. </a:t>
            </a:r>
            <a:r>
              <a:rPr lang="pt-BR" dirty="0">
                <a:solidFill>
                  <a:srgbClr val="FF0000"/>
                </a:solidFill>
              </a:rPr>
              <a:t>(NVI)</a:t>
            </a:r>
            <a:endParaRPr lang="pt-BR" sz="2400" kern="180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CF79D49-18A3-4BF9-A251-EDE827043CD1}"/>
              </a:ext>
            </a:extLst>
          </p:cNvPr>
          <p:cNvSpPr/>
          <p:nvPr/>
        </p:nvSpPr>
        <p:spPr>
          <a:xfrm>
            <a:off x="499110" y="3936037"/>
            <a:ext cx="1119378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/>
              <a:t>16 Mas, havendo-se já fortificado, </a:t>
            </a:r>
            <a:r>
              <a:rPr lang="pt-BR" dirty="0">
                <a:highlight>
                  <a:srgbClr val="FFFF00"/>
                </a:highlight>
              </a:rPr>
              <a:t>exaltou-se o seu coração </a:t>
            </a:r>
            <a:r>
              <a:rPr lang="pt-BR" b="1" u="sng" dirty="0">
                <a:solidFill>
                  <a:srgbClr val="C00000"/>
                </a:solidFill>
              </a:rPr>
              <a:t>até se corromper</a:t>
            </a:r>
            <a:r>
              <a:rPr lang="pt-BR" dirty="0"/>
              <a:t>; e transgrediu contra o Senhor seu Deus, porque entrou no templo do Senhor para queimar incenso no altar do incenso. </a:t>
            </a:r>
            <a:r>
              <a:rPr lang="pt-BR" dirty="0">
                <a:solidFill>
                  <a:srgbClr val="FF0000"/>
                </a:solidFill>
              </a:rPr>
              <a:t>(ARC)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F34E098-7499-466F-9B7F-645E369F5B68}"/>
              </a:ext>
            </a:extLst>
          </p:cNvPr>
          <p:cNvSpPr/>
          <p:nvPr/>
        </p:nvSpPr>
        <p:spPr>
          <a:xfrm>
            <a:off x="499110" y="2463795"/>
            <a:ext cx="1119378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/>
              <a:t>16 Mas, havendo-se já fortificado, </a:t>
            </a:r>
            <a:r>
              <a:rPr lang="pt-BR" dirty="0">
                <a:highlight>
                  <a:srgbClr val="FFFF00"/>
                </a:highlight>
              </a:rPr>
              <a:t>exaltou-se o seu coração </a:t>
            </a:r>
            <a:r>
              <a:rPr lang="pt-BR" b="1" u="sng" dirty="0">
                <a:solidFill>
                  <a:srgbClr val="C00000"/>
                </a:solidFill>
              </a:rPr>
              <a:t>para a sua própria ruína</a:t>
            </a:r>
            <a:r>
              <a:rPr lang="pt-BR" dirty="0"/>
              <a:t>, e cometeu transgressões contra o SENHOR, seu Deus, porque entrou no templo do SENHOR para queimar incenso no altar do incenso. </a:t>
            </a:r>
            <a:r>
              <a:rPr lang="pt-BR" dirty="0">
                <a:solidFill>
                  <a:srgbClr val="FF0000"/>
                </a:solidFill>
              </a:rPr>
              <a:t>(ARA)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24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1ADA7-AD7A-4544-99D7-850EED685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80" y="901533"/>
            <a:ext cx="9265920" cy="1293028"/>
          </a:xfrm>
        </p:spPr>
        <p:txBody>
          <a:bodyPr>
            <a:normAutofit/>
          </a:bodyPr>
          <a:lstStyle/>
          <a:p>
            <a:r>
              <a:rPr lang="pt-BR" b="1" u="sng" dirty="0">
                <a:solidFill>
                  <a:srgbClr val="FFFF00"/>
                </a:solidFill>
              </a:rPr>
              <a:t>2C</a:t>
            </a:r>
            <a:r>
              <a:rPr lang="pt-BR" b="1" u="sng" cap="none" dirty="0">
                <a:solidFill>
                  <a:srgbClr val="FFFF00"/>
                </a:solidFill>
              </a:rPr>
              <a:t>ron</a:t>
            </a:r>
            <a:r>
              <a:rPr lang="pt-BR" b="1" u="sng" dirty="0">
                <a:solidFill>
                  <a:srgbClr val="FFFF00"/>
                </a:solidFill>
              </a:rPr>
              <a:t> 26.16-19 </a:t>
            </a:r>
            <a:r>
              <a:rPr lang="pt-BR" b="1" u="sng" dirty="0"/>
              <a:t>– </a:t>
            </a:r>
            <a:r>
              <a:rPr lang="pt-BR" u="sng" cap="none" dirty="0" err="1">
                <a:latin typeface="Segoe Print" panose="02000600000000000000" pitchFamily="2" charset="0"/>
              </a:rPr>
              <a:t>Uzias</a:t>
            </a:r>
            <a:r>
              <a:rPr lang="pt-BR" u="sng" cap="none" dirty="0">
                <a:latin typeface="Segoe Print" panose="02000600000000000000" pitchFamily="2" charset="0"/>
              </a:rPr>
              <a:t> tornou-se soberbo -  contra Deus </a:t>
            </a:r>
            <a:endParaRPr lang="pt-BR" dirty="0">
              <a:latin typeface="Segoe Print" panose="02000600000000000000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6A61149-9104-4450-AC9F-1DF5FF099B9B}"/>
              </a:ext>
            </a:extLst>
          </p:cNvPr>
          <p:cNvSpPr/>
          <p:nvPr/>
        </p:nvSpPr>
        <p:spPr>
          <a:xfrm>
            <a:off x="510540" y="2448841"/>
            <a:ext cx="11193780" cy="2858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 – MAS, corrompeu seu coração, exaltando-se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- cometeu transgressão contra o Senhor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- entrou no Templo do Senhor para queimar incenso no altar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17-18 – O sacerdote Azarias e mais 80 sacerdotes tentaram impedir </a:t>
            </a:r>
            <a:r>
              <a:rPr lang="pt-BR" sz="2400" kern="18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Uzias</a:t>
            </a: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cometer tal transgressão e expulsaram o rei do Templo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19-21 – </a:t>
            </a:r>
            <a:r>
              <a:rPr lang="pt-BR" sz="2400" kern="18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Uzias</a:t>
            </a: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indignou (irou) contra os sacerdotes, e foi acometido de lepra imediatamente. </a:t>
            </a:r>
          </a:p>
        </p:txBody>
      </p:sp>
    </p:spTree>
    <p:extLst>
      <p:ext uri="{BB962C8B-B14F-4D97-AF65-F5344CB8AC3E}">
        <p14:creationId xmlns:p14="http://schemas.microsoft.com/office/powerpoint/2010/main" val="398472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899160" y="1636467"/>
            <a:ext cx="10393680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kern="1800" dirty="0">
                <a:solidFill>
                  <a:srgbClr val="FFFF00"/>
                </a:solidFill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Quando as conquistas não exaltam o Senhor, elas se tornam ruínas para o transgressor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C0CBE67-789D-4AC2-B968-5EDB3F06096C}"/>
              </a:ext>
            </a:extLst>
          </p:cNvPr>
          <p:cNvSpPr/>
          <p:nvPr/>
        </p:nvSpPr>
        <p:spPr>
          <a:xfrm>
            <a:off x="6479179" y="228621"/>
            <a:ext cx="4079963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resiste aos soberbos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63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1ADA7-AD7A-4544-99D7-850EED685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1155813"/>
            <a:ext cx="11681460" cy="1293028"/>
          </a:xfrm>
        </p:spPr>
        <p:txBody>
          <a:bodyPr>
            <a:normAutofit/>
          </a:bodyPr>
          <a:lstStyle/>
          <a:p>
            <a:r>
              <a:rPr lang="pt-BR" b="1" u="sng" dirty="0">
                <a:solidFill>
                  <a:srgbClr val="FFFF00"/>
                </a:solidFill>
              </a:rPr>
              <a:t>2C</a:t>
            </a:r>
            <a:r>
              <a:rPr lang="pt-BR" b="1" u="sng" cap="none" dirty="0">
                <a:solidFill>
                  <a:srgbClr val="FFFF00"/>
                </a:solidFill>
              </a:rPr>
              <a:t>ron</a:t>
            </a:r>
            <a:r>
              <a:rPr lang="pt-BR" b="1" u="sng" dirty="0">
                <a:solidFill>
                  <a:srgbClr val="FFFF00"/>
                </a:solidFill>
              </a:rPr>
              <a:t> 26.19-23 </a:t>
            </a:r>
            <a:r>
              <a:rPr lang="pt-BR" b="1" u="sng" dirty="0"/>
              <a:t>– </a:t>
            </a:r>
            <a:r>
              <a:rPr lang="pt-BR" u="sng" cap="none" dirty="0" err="1">
                <a:latin typeface="Segoe Print" panose="02000600000000000000" pitchFamily="2" charset="0"/>
              </a:rPr>
              <a:t>Uzias</a:t>
            </a:r>
            <a:r>
              <a:rPr lang="pt-BR" u="sng" cap="none" dirty="0">
                <a:latin typeface="Segoe Print" panose="02000600000000000000" pitchFamily="2" charset="0"/>
              </a:rPr>
              <a:t> perdeu toda sua honra quando exaltou sua glória (conquistas)</a:t>
            </a:r>
            <a:endParaRPr lang="pt-BR" dirty="0">
              <a:latin typeface="Segoe Print" panose="02000600000000000000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6A61149-9104-4450-AC9F-1DF5FF099B9B}"/>
              </a:ext>
            </a:extLst>
          </p:cNvPr>
          <p:cNvSpPr/>
          <p:nvPr/>
        </p:nvSpPr>
        <p:spPr>
          <a:xfrm>
            <a:off x="731520" y="2677441"/>
            <a:ext cx="11193780" cy="2068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19-21 – </a:t>
            </a:r>
            <a:r>
              <a:rPr lang="pt-BR" sz="2400" kern="18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Uzias</a:t>
            </a: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indignou (irou) contra os sacerdotes, e foi acometido de lepra imediatamente. Sendo expulso do Templo viveu numa casa separada até o dia de sua morte.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22-23 – sepultado longe dos demais membros da família real por causa da maldição da lepra.</a:t>
            </a:r>
          </a:p>
        </p:txBody>
      </p:sp>
    </p:spTree>
    <p:extLst>
      <p:ext uri="{BB962C8B-B14F-4D97-AF65-F5344CB8AC3E}">
        <p14:creationId xmlns:p14="http://schemas.microsoft.com/office/powerpoint/2010/main" val="37952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899160" y="1636467"/>
            <a:ext cx="10393680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kern="1800" dirty="0">
                <a:solidFill>
                  <a:srgbClr val="FFFF00"/>
                </a:solidFill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Quando as conquistas não exaltam o Senhor, elas se tornam ruínas para o transgressor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C0CBE67-789D-4AC2-B968-5EDB3F06096C}"/>
              </a:ext>
            </a:extLst>
          </p:cNvPr>
          <p:cNvSpPr/>
          <p:nvPr/>
        </p:nvSpPr>
        <p:spPr>
          <a:xfrm>
            <a:off x="6479179" y="228621"/>
            <a:ext cx="4079963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resiste aos soberbos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63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327660" y="1613607"/>
            <a:ext cx="10393680" cy="305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6000" kern="1800" dirty="0"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 Quando nossas conquistas são para nós, nos tornamos soberbos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12C021E-8559-429A-8D7C-42D1273773E0}"/>
              </a:ext>
            </a:extLst>
          </p:cNvPr>
          <p:cNvSpPr/>
          <p:nvPr/>
        </p:nvSpPr>
        <p:spPr>
          <a:xfrm>
            <a:off x="4046220" y="5244393"/>
            <a:ext cx="7703820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"/>
            </a:pPr>
            <a:r>
              <a:rPr lang="pt-BR" sz="2800" kern="18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que desejamos tanto ter “muito dinheiro no bolso, saúde pra dar e vender”?</a:t>
            </a:r>
            <a:endParaRPr lang="pt-BR" sz="28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5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441960" y="1019247"/>
            <a:ext cx="10393680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6000" kern="1800" dirty="0"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(2) Quando nossas conquistas são para nós, nos esquecemos dos propósitos de Deus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510BC61-0BED-43EF-BA43-03B966CE8780}"/>
              </a:ext>
            </a:extLst>
          </p:cNvPr>
          <p:cNvSpPr/>
          <p:nvPr/>
        </p:nvSpPr>
        <p:spPr>
          <a:xfrm>
            <a:off x="4046220" y="5244393"/>
            <a:ext cx="7703820" cy="990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"/>
            </a:pPr>
            <a:r>
              <a:rPr lang="pt-BR" sz="2800" kern="18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 o nome de Deus seria exaltado se Ele atendesse nossos pedidos ? </a:t>
            </a:r>
            <a:endParaRPr lang="pt-BR" sz="28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46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822960" y="932519"/>
            <a:ext cx="11369040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6000" kern="1800" dirty="0"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(3)	Quando nossas conquistas são para nós, desonramos a Deus e trazemos juízo contra nós</a:t>
            </a:r>
            <a:endParaRPr lang="pt-B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45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B798D94-F46D-4632-A8B9-846DA3DEB640}"/>
              </a:ext>
            </a:extLst>
          </p:cNvPr>
          <p:cNvSpPr/>
          <p:nvPr/>
        </p:nvSpPr>
        <p:spPr>
          <a:xfrm>
            <a:off x="495300" y="181957"/>
            <a:ext cx="11201400" cy="64940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200" b="1" dirty="0" err="1">
                <a:solidFill>
                  <a:srgbClr val="FF0000"/>
                </a:solidFill>
              </a:rPr>
              <a:t>Is</a:t>
            </a:r>
            <a:r>
              <a:rPr lang="pt-BR" sz="3200" b="1" dirty="0">
                <a:solidFill>
                  <a:srgbClr val="FF0000"/>
                </a:solidFill>
              </a:rPr>
              <a:t> 2:11</a:t>
            </a:r>
            <a:r>
              <a:rPr lang="pt-BR" sz="3200" dirty="0">
                <a:solidFill>
                  <a:srgbClr val="FF0000"/>
                </a:solidFill>
              </a:rPr>
              <a:t>  </a:t>
            </a:r>
            <a:r>
              <a:rPr lang="pt-BR" sz="3200" dirty="0">
                <a:highlight>
                  <a:srgbClr val="FFFF00"/>
                </a:highlight>
              </a:rPr>
              <a:t>Os olhos altivos do homem serão abatidos</a:t>
            </a:r>
            <a:r>
              <a:rPr lang="pt-BR" sz="3200" dirty="0"/>
              <a:t>, e a </a:t>
            </a:r>
            <a:r>
              <a:rPr lang="pt-BR" sz="3200" dirty="0">
                <a:solidFill>
                  <a:schemeClr val="bg1"/>
                </a:solidFill>
                <a:highlight>
                  <a:srgbClr val="FFFF00"/>
                </a:highlight>
              </a:rPr>
              <a:t>altivez dos varões será humilhada</a:t>
            </a:r>
            <a:r>
              <a:rPr lang="pt-BR" sz="3200" dirty="0"/>
              <a:t>, e </a:t>
            </a:r>
            <a:r>
              <a:rPr lang="pt-BR" sz="3200" b="1" u="sng" dirty="0">
                <a:solidFill>
                  <a:srgbClr val="C00000"/>
                </a:solidFill>
              </a:rPr>
              <a:t>só o Senhor será exaltado </a:t>
            </a:r>
            <a:r>
              <a:rPr lang="pt-BR" sz="3200" dirty="0"/>
              <a:t>naquele dia. </a:t>
            </a:r>
            <a:r>
              <a:rPr lang="pt-BR" sz="3200" dirty="0">
                <a:solidFill>
                  <a:srgbClr val="FF0000"/>
                </a:solidFill>
              </a:rPr>
              <a:t>12</a:t>
            </a:r>
            <a:r>
              <a:rPr lang="pt-BR" sz="3200" dirty="0"/>
              <a:t>  Pois o Senhor dos exércitos tem um dia contra todo soberbo e altivo, e contra todo o que se exalta, para que seja abatido; </a:t>
            </a:r>
            <a:r>
              <a:rPr lang="pt-BR" sz="3200" dirty="0">
                <a:solidFill>
                  <a:srgbClr val="FF0000"/>
                </a:solidFill>
              </a:rPr>
              <a:t>13</a:t>
            </a:r>
            <a:r>
              <a:rPr lang="pt-BR" sz="3200" dirty="0"/>
              <a:t>  contra todos os cedros do Líbano, altos e sublimes; e contra todos os carvalhos de </a:t>
            </a:r>
            <a:r>
              <a:rPr lang="pt-BR" sz="3200" dirty="0" err="1"/>
              <a:t>Basã</a:t>
            </a:r>
            <a:r>
              <a:rPr lang="pt-BR" sz="3200" dirty="0"/>
              <a:t>; </a:t>
            </a:r>
            <a:r>
              <a:rPr lang="pt-BR" sz="3200" dirty="0">
                <a:solidFill>
                  <a:srgbClr val="FF0000"/>
                </a:solidFill>
              </a:rPr>
              <a:t>14 </a:t>
            </a:r>
            <a:r>
              <a:rPr lang="pt-BR" sz="3200" dirty="0"/>
              <a:t> contra todos os montes altos, e contra todos os outeiros elevados; </a:t>
            </a:r>
            <a:r>
              <a:rPr lang="pt-BR" sz="3200" dirty="0">
                <a:solidFill>
                  <a:srgbClr val="FF0000"/>
                </a:solidFill>
              </a:rPr>
              <a:t>15</a:t>
            </a:r>
            <a:r>
              <a:rPr lang="pt-BR" sz="3200" dirty="0"/>
              <a:t>  contra toda torre alta, e contra todo muro fortificado; </a:t>
            </a:r>
            <a:r>
              <a:rPr lang="pt-BR" sz="3200" dirty="0">
                <a:solidFill>
                  <a:srgbClr val="FF0000"/>
                </a:solidFill>
              </a:rPr>
              <a:t>16</a:t>
            </a:r>
            <a:r>
              <a:rPr lang="pt-BR" sz="3200" dirty="0"/>
              <a:t>  e contra todos os navios de </a:t>
            </a:r>
            <a:r>
              <a:rPr lang="pt-BR" sz="3200" dirty="0" err="1"/>
              <a:t>Társis</a:t>
            </a:r>
            <a:r>
              <a:rPr lang="pt-BR" sz="3200" dirty="0"/>
              <a:t>, e contra toda a nau vistosa. </a:t>
            </a:r>
            <a:r>
              <a:rPr lang="pt-BR" sz="3200" dirty="0">
                <a:solidFill>
                  <a:srgbClr val="FF0000"/>
                </a:solidFill>
              </a:rPr>
              <a:t>17</a:t>
            </a:r>
            <a:r>
              <a:rPr lang="pt-BR" sz="3200" dirty="0"/>
              <a:t>  E a </a:t>
            </a:r>
            <a:r>
              <a:rPr lang="pt-BR" sz="3200" dirty="0">
                <a:highlight>
                  <a:srgbClr val="FFFF00"/>
                </a:highlight>
              </a:rPr>
              <a:t>altivez do homem será humilhada</a:t>
            </a:r>
            <a:r>
              <a:rPr lang="pt-BR" sz="3200" dirty="0"/>
              <a:t>, e </a:t>
            </a:r>
            <a:r>
              <a:rPr lang="pt-BR" sz="3200" dirty="0">
                <a:highlight>
                  <a:srgbClr val="FFFF00"/>
                </a:highlight>
              </a:rPr>
              <a:t>o orgulho dos varões se abaterá</a:t>
            </a:r>
            <a:r>
              <a:rPr lang="pt-BR" sz="3200" dirty="0"/>
              <a:t>, e </a:t>
            </a:r>
            <a:r>
              <a:rPr lang="pt-BR" sz="3200" b="1" u="sng" dirty="0">
                <a:solidFill>
                  <a:srgbClr val="C00000"/>
                </a:solidFill>
              </a:rPr>
              <a:t>só o Senhor será exaltado</a:t>
            </a:r>
            <a:r>
              <a:rPr lang="pt-BR" sz="3200" dirty="0"/>
              <a:t> naquele dia. </a:t>
            </a:r>
          </a:p>
        </p:txBody>
      </p:sp>
    </p:spTree>
    <p:extLst>
      <p:ext uri="{BB962C8B-B14F-4D97-AF65-F5344CB8AC3E}">
        <p14:creationId xmlns:p14="http://schemas.microsoft.com/office/powerpoint/2010/main" val="295800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899160" y="1636467"/>
            <a:ext cx="10393680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kern="1800" dirty="0">
                <a:solidFill>
                  <a:srgbClr val="FFFF00"/>
                </a:solidFill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Quando as conquistas não exaltam o Senhor, elas se tornam ruínas para o transgressor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C0CBE67-789D-4AC2-B968-5EDB3F06096C}"/>
              </a:ext>
            </a:extLst>
          </p:cNvPr>
          <p:cNvSpPr/>
          <p:nvPr/>
        </p:nvSpPr>
        <p:spPr>
          <a:xfrm>
            <a:off x="6479179" y="228621"/>
            <a:ext cx="4079963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resiste aos soberbos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48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3C6F798-CB55-47B4-A5FB-FE545AD1AD68}"/>
              </a:ext>
            </a:extLst>
          </p:cNvPr>
          <p:cNvSpPr/>
          <p:nvPr/>
        </p:nvSpPr>
        <p:spPr>
          <a:xfrm>
            <a:off x="1242060" y="1612409"/>
            <a:ext cx="10393680" cy="483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4800" i="1" kern="18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“Adeus, ano velho! Feliz ano novo!</a:t>
            </a:r>
            <a:endParaRPr lang="pt-BR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4800" i="1" kern="18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tudo se realize, No ano que vai nascer!</a:t>
            </a:r>
            <a:endParaRPr lang="pt-BR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4800" i="1" kern="18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Muito dinheiro no bolso, Saúde pra dar e vender!”</a:t>
            </a:r>
            <a:endParaRPr lang="pt-B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BD7E6B0-B9E6-432B-90DD-A551B2C8A47A}"/>
              </a:ext>
            </a:extLst>
          </p:cNvPr>
          <p:cNvSpPr/>
          <p:nvPr/>
        </p:nvSpPr>
        <p:spPr>
          <a:xfrm>
            <a:off x="0" y="0"/>
            <a:ext cx="3680460" cy="842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4800" i="1" kern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Conclusão </a:t>
            </a:r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29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3C6F798-CB55-47B4-A5FB-FE545AD1AD68}"/>
              </a:ext>
            </a:extLst>
          </p:cNvPr>
          <p:cNvSpPr/>
          <p:nvPr/>
        </p:nvSpPr>
        <p:spPr>
          <a:xfrm>
            <a:off x="160020" y="1612409"/>
            <a:ext cx="117729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/>
              <a:t>Não importa o quanto você conquiste riqueza, poder, fama!</a:t>
            </a:r>
          </a:p>
          <a:p>
            <a:r>
              <a:rPr lang="pt-BR" sz="3200" dirty="0"/>
              <a:t>Não importa o quanto as pessoas falem de suas habilidades!</a:t>
            </a:r>
          </a:p>
          <a:p>
            <a:r>
              <a:rPr lang="pt-BR" sz="3200" dirty="0"/>
              <a:t>Não importa o quanto as pessoas falem de seus bens!</a:t>
            </a:r>
          </a:p>
          <a:p>
            <a:r>
              <a:rPr lang="pt-BR" sz="3200" dirty="0"/>
              <a:t>Não importa o quanto as pessoas falem de sua beleza, natural ou comprada!</a:t>
            </a:r>
          </a:p>
          <a:p>
            <a:r>
              <a:rPr lang="pt-BR" sz="3200" dirty="0"/>
              <a:t>Não importa o quanto as pessoas valorizem estas coisas!</a:t>
            </a:r>
          </a:p>
          <a:p>
            <a:r>
              <a:rPr lang="pt-BR" sz="3200" dirty="0">
                <a:solidFill>
                  <a:srgbClr val="FFFF00"/>
                </a:solidFill>
              </a:rPr>
              <a:t>O que importa é que Deus resiste aos soberbos e dá graça aos humildes!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6D67915-91F5-45AB-9EEE-72B1047496EB}"/>
              </a:ext>
            </a:extLst>
          </p:cNvPr>
          <p:cNvSpPr/>
          <p:nvPr/>
        </p:nvSpPr>
        <p:spPr>
          <a:xfrm>
            <a:off x="0" y="0"/>
            <a:ext cx="3680460" cy="842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4800" i="1" kern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Conclusão </a:t>
            </a:r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44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3C6F798-CB55-47B4-A5FB-FE545AD1AD68}"/>
              </a:ext>
            </a:extLst>
          </p:cNvPr>
          <p:cNvSpPr/>
          <p:nvPr/>
        </p:nvSpPr>
        <p:spPr>
          <a:xfrm>
            <a:off x="1356360" y="1520969"/>
            <a:ext cx="10393680" cy="4702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"/>
            </a:pPr>
            <a:r>
              <a:rPr lang="pt-BR" sz="2800" b="1" kern="1800" dirty="0">
                <a:solidFill>
                  <a:srgbClr val="FFFF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que você deseja tanto ter muito dinheiro no bolso, ou muita saúde, ou muito sucesso?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pt-BR"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"/>
            </a:pPr>
            <a:r>
              <a:rPr lang="pt-BR" sz="2800" b="1" kern="1800" dirty="0">
                <a:solidFill>
                  <a:srgbClr val="FFFF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que você deseja tanto conquistar?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"/>
            </a:pPr>
            <a:endParaRPr lang="pt-BR" sz="2800" b="1" kern="1800" dirty="0">
              <a:solidFill>
                <a:srgbClr val="FFFF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"/>
            </a:pPr>
            <a:r>
              <a:rPr lang="pt-BR" sz="2800" b="1" kern="1800" dirty="0">
                <a:solidFill>
                  <a:srgbClr val="FFFF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você alcançar estas coisas, como Deus seria glorificado?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"/>
            </a:pPr>
            <a:endParaRPr lang="pt-BR" sz="2800" b="1" kern="1800" dirty="0">
              <a:solidFill>
                <a:srgbClr val="FFFF0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"/>
            </a:pPr>
            <a:r>
              <a:rPr lang="pt-BR" sz="2800" b="1" kern="1800" dirty="0">
                <a:solidFill>
                  <a:srgbClr val="FFFF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Hoje, com o que você é e já conquistou, Deus ou você é exaltado, em sua vida?</a:t>
            </a:r>
            <a:endParaRPr lang="pt-BR" sz="28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F8A03CA-1448-4F8A-BEB3-F85967B4F5E0}"/>
              </a:ext>
            </a:extLst>
          </p:cNvPr>
          <p:cNvSpPr/>
          <p:nvPr/>
        </p:nvSpPr>
        <p:spPr>
          <a:xfrm>
            <a:off x="0" y="0"/>
            <a:ext cx="3680460" cy="842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4800" i="1" kern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Conclusão </a:t>
            </a:r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19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041C2C7-80D7-487A-B925-2BF979A8290E}"/>
              </a:ext>
            </a:extLst>
          </p:cNvPr>
          <p:cNvSpPr/>
          <p:nvPr/>
        </p:nvSpPr>
        <p:spPr>
          <a:xfrm>
            <a:off x="899160" y="1636467"/>
            <a:ext cx="10393680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6000" kern="1800" dirty="0">
                <a:solidFill>
                  <a:srgbClr val="FFFF00"/>
                </a:solidFill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Quando as conquistas não exaltam o Senhor, elas se tornam ruínas para o transgressor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C0CBE67-789D-4AC2-B968-5EDB3F06096C}"/>
              </a:ext>
            </a:extLst>
          </p:cNvPr>
          <p:cNvSpPr/>
          <p:nvPr/>
        </p:nvSpPr>
        <p:spPr>
          <a:xfrm>
            <a:off x="6479179" y="228621"/>
            <a:ext cx="4079963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2400" kern="18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resiste aos soberbos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50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rilha de Vapor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TM04033937[[fn=Trilha de Vapor]]</Template>
  <TotalTime>119</TotalTime>
  <Words>974</Words>
  <Application>Microsoft Office PowerPoint</Application>
  <PresentationFormat>Widescreen</PresentationFormat>
  <Paragraphs>77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30" baseType="lpstr">
      <vt:lpstr>Arial</vt:lpstr>
      <vt:lpstr>Britannic Bold</vt:lpstr>
      <vt:lpstr>Calibri</vt:lpstr>
      <vt:lpstr>Century Gothic</vt:lpstr>
      <vt:lpstr>Segoe Print</vt:lpstr>
      <vt:lpstr>Times New Roman</vt:lpstr>
      <vt:lpstr>Wingdings</vt:lpstr>
      <vt:lpstr>Trilha de Vapor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2Cron 26.1-5 – Deus entrozina Uzias e o faz prosperar</vt:lpstr>
      <vt:lpstr>2Cron 26.6-15 – Deus ajuda Uzias a se tornar poderoso</vt:lpstr>
      <vt:lpstr>2Cron 26.16-19 – Uzias tornou-se soberbo -  contra Deus </vt:lpstr>
      <vt:lpstr>2Cron 26.16-19 – Uzias tornou-se soberbo -  contra Deus </vt:lpstr>
      <vt:lpstr>Apresentação do PowerPoint</vt:lpstr>
      <vt:lpstr>2Cron 26.19-23 – Uzias perdeu toda sua honra quando exaltou sua glória (conquistas)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Walace Juliare</dc:creator>
  <cp:lastModifiedBy>Walace Juliare</cp:lastModifiedBy>
  <cp:revision>15</cp:revision>
  <dcterms:created xsi:type="dcterms:W3CDTF">2017-12-28T11:38:42Z</dcterms:created>
  <dcterms:modified xsi:type="dcterms:W3CDTF">2017-12-30T19:50:21Z</dcterms:modified>
</cp:coreProperties>
</file>